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31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59F19-371F-4485-9529-2323A6CED949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8129B-1C68-4DA9-9224-FBD4A63B6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229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59F19-371F-4485-9529-2323A6CED949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8129B-1C68-4DA9-9224-FBD4A63B6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865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59F19-371F-4485-9529-2323A6CED949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8129B-1C68-4DA9-9224-FBD4A63B6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59F19-371F-4485-9529-2323A6CED949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8129B-1C68-4DA9-9224-FBD4A63B6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547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59F19-371F-4485-9529-2323A6CED949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8129B-1C68-4DA9-9224-FBD4A63B6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443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59F19-371F-4485-9529-2323A6CED949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8129B-1C68-4DA9-9224-FBD4A63B6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974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59F19-371F-4485-9529-2323A6CED949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8129B-1C68-4DA9-9224-FBD4A63B6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1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59F19-371F-4485-9529-2323A6CED949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8129B-1C68-4DA9-9224-FBD4A63B6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272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59F19-371F-4485-9529-2323A6CED949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8129B-1C68-4DA9-9224-FBD4A63B6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185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59F19-371F-4485-9529-2323A6CED949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8129B-1C68-4DA9-9224-FBD4A63B6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77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59F19-371F-4485-9529-2323A6CED949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8129B-1C68-4DA9-9224-FBD4A63B6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112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59F19-371F-4485-9529-2323A6CED949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8129B-1C68-4DA9-9224-FBD4A63B6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7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ck/a?!&amp;&amp;p=2d6b56e0007b5033abba2ced520e640681d859c1c6530bc8c0d1828dd77cdedeJmltdHM9MTc2NzMxMjAwMA&amp;ptn=3&amp;ver=2&amp;hsh=4&amp;fclid=2325dbad-ccf9-65a3-3e90-cbd4cd6b642f&amp;u=a1L21hcHM_Jm1lcGk9MH5-RW1iZWRkZWR-QWRkcmVzc19MaW5rJnR5PTE4JnE9U3QlMjBHcmVnb3J5JTIwdGhlJTIwR3JlYXQlMjBDYXRob2xpYyZzcz15cGlkLllOREY0MkJFRjJFMzhERERFQSZwcG9pcz0zMi45Mjc2MDg0ODk5OTAyMzRfLTExNy4wNzc1NDUxNjYwMTU2Ml9TdCUyMEdyZWdvcnklMjB0aGUlMjBHcmVhdCUyMENhdGhvbGljX1lOREY0MkJFRjJFMzhERERFQX4mY3A9MzIuOTI3NjA4fi0xMTcuMDc3NTQ1JnY9MiZzVj0xJkZPUk09TVBTUlB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esseu250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5">
            <a:extLst>
              <a:ext uri="{FF2B5EF4-FFF2-40B4-BE49-F238E27FC236}">
                <a16:creationId xmlns:a16="http://schemas.microsoft.com/office/drawing/2014/main" id="{B24CBDB5-ACB6-49FC-A7F0-60E3ACBF8E5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341" y="492686"/>
            <a:ext cx="1362710" cy="18237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456294-EDB5-484D-A7FF-DF302DF8CF57}"/>
              </a:ext>
            </a:extLst>
          </p:cNvPr>
          <p:cNvSpPr txBox="1"/>
          <p:nvPr/>
        </p:nvSpPr>
        <p:spPr>
          <a:xfrm>
            <a:off x="1894051" y="407961"/>
            <a:ext cx="303184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Knights of Columbus</a:t>
            </a:r>
            <a:endParaRPr lang="en-US" dirty="0"/>
          </a:p>
          <a:p>
            <a:pPr algn="ctr"/>
            <a:r>
              <a:rPr lang="en-US" b="1" i="1" dirty="0"/>
              <a:t>Fourth Degree</a:t>
            </a:r>
            <a:endParaRPr lang="en-US" dirty="0"/>
          </a:p>
          <a:p>
            <a:pPr algn="ctr"/>
            <a:r>
              <a:rPr lang="en-US" sz="1200" b="1" i="1" dirty="0"/>
              <a:t>Saint Junipero Serra Province</a:t>
            </a:r>
          </a:p>
          <a:p>
            <a:pPr algn="ctr"/>
            <a:r>
              <a:rPr lang="en-US" sz="1200" b="1" i="1" dirty="0"/>
              <a:t>Southern California District</a:t>
            </a:r>
            <a:endParaRPr lang="en-US" sz="1200" dirty="0"/>
          </a:p>
          <a:p>
            <a:pPr algn="ctr"/>
            <a:r>
              <a:rPr lang="en-US" b="1" i="1" dirty="0"/>
              <a:t>Exemplification Class of</a:t>
            </a:r>
          </a:p>
          <a:p>
            <a:pPr algn="ctr"/>
            <a:r>
              <a:rPr lang="en-US" b="1" i="1" dirty="0"/>
              <a:t>FDM Bernie Gardner (Deceased)</a:t>
            </a:r>
            <a:endParaRPr lang="en-US" dirty="0"/>
          </a:p>
          <a:p>
            <a:pPr algn="ctr"/>
            <a:r>
              <a:rPr lang="en-US" dirty="0"/>
              <a:t>Honoring:   PSD Steve Bolton</a:t>
            </a:r>
          </a:p>
          <a:p>
            <a:pPr algn="ctr"/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C29E1E-35F1-4F14-AE1A-64DE141962DE}"/>
              </a:ext>
            </a:extLst>
          </p:cNvPr>
          <p:cNvSpPr txBox="1"/>
          <p:nvPr/>
        </p:nvSpPr>
        <p:spPr>
          <a:xfrm>
            <a:off x="671710" y="2490345"/>
            <a:ext cx="551458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Saturday February 28, 2026 </a:t>
            </a:r>
            <a:br>
              <a:rPr lang="en-US" sz="1400" b="1" dirty="0"/>
            </a:br>
            <a:r>
              <a:rPr lang="en-US" sz="1400" b="1" dirty="0"/>
              <a:t>St. Gregory the Great Catholic Church</a:t>
            </a:r>
            <a:br>
              <a:rPr lang="en-US" sz="1400" b="1" dirty="0"/>
            </a:br>
            <a:r>
              <a:rPr lang="en-US" sz="1400" u="sng" dirty="0">
                <a:solidFill>
                  <a:srgbClr val="005BA1"/>
                </a:solidFill>
                <a:latin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11451 Blue Cypress Dr, San Diego, CA 92131</a:t>
            </a:r>
            <a:endParaRPr lang="en-US" sz="1400" b="1" dirty="0"/>
          </a:p>
          <a:p>
            <a:pPr algn="ctr"/>
            <a:endParaRPr lang="en-US" sz="1400" b="1" dirty="0"/>
          </a:p>
          <a:p>
            <a:pPr algn="ctr"/>
            <a:r>
              <a:rPr lang="en-US" sz="1400" b="1" dirty="0"/>
              <a:t>** SCHEDULE SUBJECT TO UPDATES **</a:t>
            </a:r>
          </a:p>
          <a:p>
            <a:r>
              <a:rPr lang="en-US" sz="1400" b="1" dirty="0"/>
              <a:t>**  Approximate times / activities / locations to suit event schedule **</a:t>
            </a:r>
          </a:p>
          <a:p>
            <a:endParaRPr lang="en-US" sz="1400" b="1" dirty="0"/>
          </a:p>
          <a:p>
            <a:r>
              <a:rPr lang="en-US" sz="1400" b="1" dirty="0"/>
              <a:t>11:00 AM	Comptrollers report to registration area (Parish Hall) </a:t>
            </a:r>
          </a:p>
          <a:p>
            <a:r>
              <a:rPr lang="en-US" sz="1400" b="1" dirty="0"/>
              <a:t>11:30-12:30 PM	Candidate Registration (Parish Hall)</a:t>
            </a:r>
          </a:p>
          <a:p>
            <a:r>
              <a:rPr lang="en-US" sz="1200" dirty="0"/>
              <a:t>Candidates report to Comptroller of their Assembly for registration and instructions.</a:t>
            </a:r>
          </a:p>
          <a:p>
            <a:r>
              <a:rPr lang="en-US" sz="1400" b="1" dirty="0"/>
              <a:t>12:30 PM	</a:t>
            </a:r>
            <a:r>
              <a:rPr lang="en-US" sz="1400" b="1" u="sng" dirty="0"/>
              <a:t>CANDIDATES </a:t>
            </a:r>
            <a:r>
              <a:rPr lang="en-US" sz="1400" b="1" dirty="0"/>
              <a:t>Gather (Parish Hall)</a:t>
            </a:r>
          </a:p>
          <a:p>
            <a:r>
              <a:rPr lang="en-US" sz="1400" dirty="0"/>
              <a:t>		</a:t>
            </a:r>
            <a:r>
              <a:rPr lang="en-US" sz="1200" dirty="0"/>
              <a:t>Report for Exemplification of the Revised Patriotic Degree.</a:t>
            </a:r>
          </a:p>
          <a:p>
            <a:r>
              <a:rPr lang="en-US" sz="1400" b="1" dirty="0"/>
              <a:t>1:00 PM</a:t>
            </a:r>
            <a:r>
              <a:rPr lang="en-US" sz="1400" dirty="0"/>
              <a:t>	</a:t>
            </a:r>
            <a:r>
              <a:rPr lang="en-US" sz="1400" b="1" dirty="0"/>
              <a:t>PATRIOTIC DEGREE EXEMPLIFICATION – St. Gregory the 			Great </a:t>
            </a:r>
          </a:p>
          <a:p>
            <a:r>
              <a:rPr lang="en-US" sz="1400" b="1" dirty="0"/>
              <a:t>5:00 PM	Holy Mass – St. Gregory the Great </a:t>
            </a:r>
          </a:p>
          <a:p>
            <a:r>
              <a:rPr lang="en-US" sz="1400" b="1" dirty="0"/>
              <a:t>		District-wide Honor Guard call out</a:t>
            </a:r>
          </a:p>
          <a:p>
            <a:r>
              <a:rPr lang="en-US" sz="1400" b="1" dirty="0"/>
              <a:t>6:30 PM	Dinner/ Awards Banquet (Parish Hall)</a:t>
            </a:r>
            <a:r>
              <a:rPr lang="en-US" sz="1400" dirty="0"/>
              <a:t> </a:t>
            </a:r>
          </a:p>
          <a:p>
            <a:endParaRPr lang="en-US" sz="1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E818E3-7AF6-4EDC-A4CA-396894289220}"/>
              </a:ext>
            </a:extLst>
          </p:cNvPr>
          <p:cNvSpPr txBox="1"/>
          <p:nvPr/>
        </p:nvSpPr>
        <p:spPr>
          <a:xfrm>
            <a:off x="671710" y="6498675"/>
            <a:ext cx="5514580" cy="160043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EVENT DRESS CODE WILL BE </a:t>
            </a:r>
            <a:r>
              <a:rPr lang="en-US" sz="1400" b="1" u="sng" dirty="0"/>
              <a:t>STRICTLY</a:t>
            </a:r>
            <a:r>
              <a:rPr lang="en-US" sz="1400" dirty="0"/>
              <a:t> ENFORCED</a:t>
            </a:r>
          </a:p>
          <a:p>
            <a:r>
              <a:rPr lang="en-US" sz="1400" u="sng" dirty="0"/>
              <a:t>CANDIDATES</a:t>
            </a:r>
            <a:r>
              <a:rPr lang="en-US" sz="1400" dirty="0"/>
              <a:t> – </a:t>
            </a:r>
            <a:r>
              <a:rPr lang="en-US" sz="1400" u="sng" dirty="0"/>
              <a:t>May wear Fourth Degree Uniform</a:t>
            </a:r>
            <a:r>
              <a:rPr lang="en-US" sz="1400" dirty="0"/>
              <a:t>! Dark business suit (dk. Blue, dk. gray, or black) with dark tie, plain white collared shirt (NO button-down collar), dark dress shoes. </a:t>
            </a:r>
          </a:p>
          <a:p>
            <a:r>
              <a:rPr lang="en-US" sz="1400" u="sng" dirty="0"/>
              <a:t>LADIES </a:t>
            </a:r>
            <a:r>
              <a:rPr lang="en-US" sz="1400" dirty="0"/>
              <a:t>– Mass appropriate dress attire.</a:t>
            </a:r>
          </a:p>
          <a:p>
            <a:r>
              <a:rPr lang="en-US" sz="1400" u="sng" dirty="0"/>
              <a:t>MEMBER GUESTS </a:t>
            </a:r>
            <a:r>
              <a:rPr lang="en-US" sz="1400" dirty="0"/>
              <a:t>– wear Fourth Degree Uniform (no baldric); or dark suit or tuxedo. (men do not remove jackets)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50DDD7-5B76-4C5C-9CA1-884951DD6913}"/>
              </a:ext>
            </a:extLst>
          </p:cNvPr>
          <p:cNvSpPr txBox="1"/>
          <p:nvPr/>
        </p:nvSpPr>
        <p:spPr>
          <a:xfrm>
            <a:off x="671710" y="8235981"/>
            <a:ext cx="5514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Contact: District Marshal Jesse Ramirez at </a:t>
            </a:r>
            <a:r>
              <a:rPr lang="en-US" sz="1200" u="sng" dirty="0">
                <a:solidFill>
                  <a:srgbClr val="467886"/>
                </a:solidFill>
                <a:latin typeface="Aptos Narrow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jesseu250@gmail.com </a:t>
            </a:r>
            <a:r>
              <a:rPr lang="en-US" sz="1200" dirty="0"/>
              <a:t> or</a:t>
            </a:r>
          </a:p>
          <a:p>
            <a:pPr algn="ctr"/>
            <a:r>
              <a:rPr lang="en-US" sz="1200" dirty="0"/>
              <a:t>District Secretary Dr. Raymond Warriner, PSD at drraywarriner@gmail.com</a:t>
            </a:r>
            <a:endParaRPr lang="en-US" dirty="0"/>
          </a:p>
        </p:txBody>
      </p:sp>
      <p:pic>
        <p:nvPicPr>
          <p:cNvPr id="8" name="object 5">
            <a:extLst>
              <a:ext uri="{FF2B5EF4-FFF2-40B4-BE49-F238E27FC236}">
                <a16:creationId xmlns:a16="http://schemas.microsoft.com/office/drawing/2014/main" id="{6113F299-A4DE-46FF-9047-7EF9192BBE4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3949" y="492686"/>
            <a:ext cx="1362710" cy="182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192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3468</TotalTime>
  <Words>271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 Narrow</vt:lpstr>
      <vt:lpstr>Arial</vt:lpstr>
      <vt:lpstr>Calibri</vt:lpstr>
      <vt:lpstr>Calibri Light</vt:lpstr>
      <vt:lpstr>Roboto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Rene Trevino</dc:creator>
  <cp:lastModifiedBy>Rene Trevino</cp:lastModifiedBy>
  <cp:revision>12</cp:revision>
  <cp:lastPrinted>2026-01-04T23:31:05Z</cp:lastPrinted>
  <dcterms:created xsi:type="dcterms:W3CDTF">2025-09-22T00:49:02Z</dcterms:created>
  <dcterms:modified xsi:type="dcterms:W3CDTF">2026-01-04T23:34:23Z</dcterms:modified>
</cp:coreProperties>
</file>